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8" r:id="rId4"/>
    <p:sldId id="260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5" r:id="rId17"/>
    <p:sldId id="274" r:id="rId18"/>
    <p:sldId id="271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2" autoAdjust="0"/>
    <p:restoredTop sz="94660"/>
  </p:normalViewPr>
  <p:slideViewPr>
    <p:cSldViewPr snapToGrid="0">
      <p:cViewPr>
        <p:scale>
          <a:sx n="94" d="100"/>
          <a:sy n="94" d="100"/>
        </p:scale>
        <p:origin x="128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3CBBA-9170-4E4F-931C-7F4A6E6E41AE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9032B-6509-4712-AF67-7B7E54E20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8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10A6A-2020-EB1C-E6A2-EEB6ACF98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5A8EF3-C8C8-E973-DC4E-CD8BA510E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FE62E-1D38-8D15-682B-EED5FC9E6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13DA-60D7-404F-A5AF-328849DAFC17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A45C5-7328-C90C-5449-D751D1E19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6BC0E-9128-309E-2A31-339A83520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F6F5-69BB-4D49-AA58-01D7F5C6D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3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C404C-C530-591E-7E3D-CECB61C20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B433C9-2783-4F99-972C-B81875844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BF471-A8FC-3214-FB4E-69CA4D9D9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9F4B-1ED5-4B61-9FD8-44473AD4DA61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21D7D-1D83-C614-43A8-0323E5317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8DA71-C27D-6FD5-56D6-7A080356E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F6F5-69BB-4D49-AA58-01D7F5C6D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0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B8AC40-C139-3858-C349-8CB97C8D5A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EBDB76-68FE-8601-B758-A7DE29E9F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5FD8D-015B-51F4-522E-652E2337F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EDF8-3D7A-4736-A2F4-3F64B678EDDB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A44F4-5223-057B-B2B0-B23647A0F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923A7-A248-D3CD-772E-9A0E86A1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F6F5-69BB-4D49-AA58-01D7F5C6D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8E63-0801-C546-83D4-A08AB1F8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637DD-0A4E-D88A-45F9-E917478C0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A8404-3E82-D3EC-1603-B4BE7812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32B-2B0A-41B9-B523-45E707D7C14B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C1E86-E5D8-6041-7C30-A18F59AB0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90179-A7D3-4F04-1491-6AE68CDC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F6F5-69BB-4D49-AA58-01D7F5C6D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9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36165-6636-028C-590E-C0D0CCB0A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21E49-7312-ABD5-1EB0-AA7835524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4E6B1-1B9B-AB21-5B08-00A0CDEF6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BD1B6-686F-4ACE-B828-5A1E9C654D80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67C8F-FFB6-2874-BCE4-DF80699D2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8FF1D-FE90-0C3D-C2FC-248260BF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F6F5-69BB-4D49-AA58-01D7F5C6D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2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7BCAE-318A-459D-339A-CC9AB44B0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FEEEE-33C9-AA6C-E13A-8CEA57A14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78153-77C9-3CC4-159E-BDCC55452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70E83-D286-A74A-BD2C-D36BCD13C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F41E-339B-43A1-89A2-172D602E5B8B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81EA6-092A-EECA-20AD-359EE8F44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D3F05-944D-FACA-956C-DA9EDEE54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F6F5-69BB-4D49-AA58-01D7F5C6D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6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41FB8-887D-1911-E908-C3817433F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EECAC-58D0-327A-B4C2-264AA7A61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35092C-84EE-628F-5CF4-A123ACAC9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D443C-1204-7457-FCCA-4A716BC512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B9835B-4993-7FE7-14F0-69BF3E5C62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7A264E-E68F-9FD1-4564-21B0460E9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6202-7C29-4A47-A889-08FBDBE0AA4E}" type="datetime1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FB6079-293A-A4F8-4C97-EFAAD4B2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78A92A-D2AB-D724-75A8-933D559D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F6F5-69BB-4D49-AA58-01D7F5C6D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2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4CEAC-5FF0-8D0A-A217-C3F8CDBF9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E6D155-A92A-5B07-C984-C9B821653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F7DA-65CA-4F34-815A-05B231AE4051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A45DDD-EC35-0654-3EDC-26ED746F1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78569-40C8-FE6A-2790-4EF8FE98A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F6F5-69BB-4D49-AA58-01D7F5C6D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7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B36898-8974-9D63-7483-79ACE40CD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5A16-2A3A-42A8-8BDC-5E5846D9CBF3}" type="datetime1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11E3A6-5822-6DB6-85C9-27D0687BF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16BA7-B152-50D2-ACE6-F4141DF8A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F6F5-69BB-4D49-AA58-01D7F5C6D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5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965F7-7010-8C5C-06F0-DA0F3B128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48797-1BBA-43C2-D86A-E385AD179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E92994-F9A2-9A1E-0266-2940C79C4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32B2B-74A0-9F5E-D128-0F45ED4C0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016D-3D17-434B-8246-31165D0BBA26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25F31-50F6-8E31-5ECF-B49E235B5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EC947-F2ED-1361-9EAF-E51C4AF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F6F5-69BB-4D49-AA58-01D7F5C6D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6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619C8-1ECF-C053-9F19-279D13D33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906761-52EC-B12D-0B62-F0BA364AA4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792AF-2C38-91A0-465D-E0AF0E49C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C0B4F-2968-1BC6-A1B4-52BE02FC1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A055-8654-4E90-A5A1-4B8F28A36214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39D32-2E94-4A24-179A-628F14591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ECFCC-E2EA-EDA2-37FD-C37D8676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F6F5-69BB-4D49-AA58-01D7F5C6D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1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C0AF93-116C-E1F5-AC67-DBA5D4E1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38BD8-6EA8-B244-D708-08D268BFF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360AB-6ED7-43A6-68FA-54025F8E8F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C8053C-2623-42A2-A39A-89DFB4B1167B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6074D-9F47-27D2-3DDD-E4A204206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529F0-7996-003E-7D68-8D6018E8B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11F6F5-69BB-4D49-AA58-01D7F5C6D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3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pdf/10.1111/j.1467-985X.2006.00426.x" TargetMode="External"/><Relationship Id="rId2" Type="http://schemas.openxmlformats.org/officeDocument/2006/relationships/hyperlink" Target="https://onlinelibrary.wiley.com/doi/pdf/10.1111/1467-9868.00106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who.int/ncdsmicrodata/index.php/home" TargetMode="External"/><Relationship Id="rId2" Type="http://schemas.openxmlformats.org/officeDocument/2006/relationships/hyperlink" Target="https://websites.umich.edu/~surveymethod/asd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axworth@umich.edu" TargetMode="External"/><Relationship Id="rId4" Type="http://schemas.openxmlformats.org/officeDocument/2006/relationships/hyperlink" Target="https://dataverse.harvard.edu/dataverse/hpacc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CF95D-2693-E6BC-4D59-65C392AF5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227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Fitting multilevel models using STEPS data from multiple countries for estimating health outcomes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B0786D-0EE1-EB9F-F740-46BA46367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US" dirty="0"/>
              <a:t>Tim Raxworthy &amp; </a:t>
            </a:r>
            <a:r>
              <a:rPr lang="en-US" dirty="0" err="1"/>
              <a:t>Yajuan</a:t>
            </a:r>
            <a:r>
              <a:rPr lang="en-US" dirty="0"/>
              <a:t> Si</a:t>
            </a:r>
          </a:p>
          <a:p>
            <a:r>
              <a:rPr lang="en-US" dirty="0"/>
              <a:t>Program in Survey &amp; Data Science</a:t>
            </a:r>
          </a:p>
          <a:p>
            <a:r>
              <a:rPr lang="en-US" dirty="0"/>
              <a:t>The University of Michigan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2BF4D-0AE4-D667-144B-FB3E4A70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F6F5-69BB-4D49-AA58-01D7F5C6DB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44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69127-805B-2791-FE9E-E74023D31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fitting &amp; predictions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AB75B-6759-87AC-202A-2BF8244CA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0237"/>
                <a:ext cx="10515600" cy="476672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To compare how the weights may change estimates, fit two versions of each model:</a:t>
                </a:r>
              </a:p>
              <a:p>
                <a:pPr lvl="1"/>
                <a:r>
                  <a:rPr lang="en-US" dirty="0"/>
                  <a:t>Two models with fixed effects associated with each country, one has model parameters informed by the survey weights.</a:t>
                </a:r>
              </a:p>
              <a:p>
                <a:pPr lvl="1"/>
                <a:r>
                  <a:rPr lang="en-US" dirty="0"/>
                  <a:t>Two models with random intercepts associated with each country, one has model parameters informed by the survey weights.</a:t>
                </a:r>
              </a:p>
              <a:p>
                <a:r>
                  <a:rPr lang="en-US" dirty="0"/>
                  <a:t>After model has been fit, then make average predictions for each country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using the fitted values for all persons within that country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When calculating the predictions for each country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we weight each persons predicted value by their corresponding survey weight.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AB75B-6759-87AC-202A-2BF8244CA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0237"/>
                <a:ext cx="10515600" cy="4766726"/>
              </a:xfrm>
              <a:blipFill>
                <a:blip r:embed="rId2"/>
                <a:stretch>
                  <a:fillRect l="-1043" t="-2813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34B19-2115-F910-A75D-29021839F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F6F5-69BB-4D49-AA58-01D7F5C6DB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81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36B5-3C45-BF92-4386-381102E75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model parameters</a:t>
            </a:r>
          </a:p>
        </p:txBody>
      </p:sp>
      <p:pic>
        <p:nvPicPr>
          <p:cNvPr id="6" name="Content Placeholder 5" descr="A graph with blue and red dots&#10;&#10;Description automatically generated">
            <a:extLst>
              <a:ext uri="{FF2B5EF4-FFF2-40B4-BE49-F238E27FC236}">
                <a16:creationId xmlns:a16="http://schemas.microsoft.com/office/drawing/2014/main" id="{9FAEFCAB-F87C-983D-DD0F-ADC387D95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665" y="1389262"/>
            <a:ext cx="7455659" cy="531624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FBDF94-8EA9-BAC8-1400-675F6EBF4F94}"/>
              </a:ext>
            </a:extLst>
          </p:cNvPr>
          <p:cNvSpPr txBox="1"/>
          <p:nvPr/>
        </p:nvSpPr>
        <p:spPr>
          <a:xfrm>
            <a:off x="4498714" y="1664570"/>
            <a:ext cx="1036750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50" dirty="0"/>
              <a:t>w. 11</a:t>
            </a:r>
          </a:p>
          <a:p>
            <a:pPr algn="r"/>
            <a:r>
              <a:rPr lang="en-US" sz="650" dirty="0"/>
              <a:t>11</a:t>
            </a:r>
          </a:p>
          <a:p>
            <a:pPr algn="r"/>
            <a:r>
              <a:rPr lang="en-US" sz="650" dirty="0"/>
              <a:t>w. 10</a:t>
            </a:r>
          </a:p>
          <a:p>
            <a:pPr algn="r"/>
            <a:r>
              <a:rPr lang="en-US" sz="650" dirty="0"/>
              <a:t>10</a:t>
            </a:r>
          </a:p>
          <a:p>
            <a:pPr algn="r"/>
            <a:r>
              <a:rPr lang="en-US" sz="650" dirty="0"/>
              <a:t>w. 9</a:t>
            </a:r>
          </a:p>
          <a:p>
            <a:pPr algn="r"/>
            <a:r>
              <a:rPr lang="en-US" sz="650" dirty="0"/>
              <a:t>9</a:t>
            </a:r>
          </a:p>
          <a:p>
            <a:pPr algn="r"/>
            <a:r>
              <a:rPr lang="en-US" sz="650" dirty="0"/>
              <a:t>w. 8</a:t>
            </a:r>
          </a:p>
          <a:p>
            <a:pPr algn="r"/>
            <a:r>
              <a:rPr lang="en-US" sz="650" dirty="0"/>
              <a:t>8</a:t>
            </a:r>
          </a:p>
          <a:p>
            <a:pPr algn="r"/>
            <a:r>
              <a:rPr lang="en-US" sz="650" dirty="0"/>
              <a:t>w. 7</a:t>
            </a:r>
          </a:p>
          <a:p>
            <a:pPr algn="r"/>
            <a:r>
              <a:rPr lang="en-US" sz="650" dirty="0"/>
              <a:t>7</a:t>
            </a:r>
          </a:p>
          <a:p>
            <a:pPr algn="r"/>
            <a:r>
              <a:rPr lang="en-US" sz="650" dirty="0"/>
              <a:t>w. 6</a:t>
            </a:r>
          </a:p>
          <a:p>
            <a:pPr algn="r"/>
            <a:r>
              <a:rPr lang="en-US" sz="650" dirty="0"/>
              <a:t>6</a:t>
            </a:r>
          </a:p>
          <a:p>
            <a:pPr algn="r"/>
            <a:r>
              <a:rPr lang="en-US" sz="650" dirty="0"/>
              <a:t>w. 5</a:t>
            </a:r>
          </a:p>
          <a:p>
            <a:pPr algn="r"/>
            <a:r>
              <a:rPr lang="en-US" sz="650" dirty="0"/>
              <a:t>5</a:t>
            </a:r>
          </a:p>
          <a:p>
            <a:pPr algn="r"/>
            <a:r>
              <a:rPr lang="en-US" sz="650" dirty="0"/>
              <a:t>w. 4</a:t>
            </a:r>
          </a:p>
          <a:p>
            <a:pPr algn="r"/>
            <a:r>
              <a:rPr lang="en-US" sz="650" dirty="0"/>
              <a:t>4</a:t>
            </a:r>
          </a:p>
          <a:p>
            <a:pPr algn="r"/>
            <a:r>
              <a:rPr lang="en-US" sz="650" dirty="0"/>
              <a:t>w. 3</a:t>
            </a:r>
          </a:p>
          <a:p>
            <a:pPr algn="r"/>
            <a:r>
              <a:rPr lang="en-US" sz="650" dirty="0"/>
              <a:t>3</a:t>
            </a:r>
          </a:p>
          <a:p>
            <a:pPr algn="r"/>
            <a:r>
              <a:rPr lang="en-US" sz="650" dirty="0"/>
              <a:t>w. 2</a:t>
            </a:r>
          </a:p>
          <a:p>
            <a:pPr algn="r"/>
            <a:r>
              <a:rPr lang="en-US" sz="65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CEE2A0-09E2-EEE7-E416-B8AA5AB6A40C}"/>
              </a:ext>
            </a:extLst>
          </p:cNvPr>
          <p:cNvSpPr txBox="1"/>
          <p:nvPr/>
        </p:nvSpPr>
        <p:spPr>
          <a:xfrm>
            <a:off x="4742712" y="1785281"/>
            <a:ext cx="926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{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C5C488-90CF-1F93-29F0-B33EF47838F5}"/>
              </a:ext>
            </a:extLst>
          </p:cNvPr>
          <p:cNvSpPr txBox="1"/>
          <p:nvPr/>
        </p:nvSpPr>
        <p:spPr>
          <a:xfrm>
            <a:off x="3506252" y="1297982"/>
            <a:ext cx="84820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95% CI for estimated coefficients in model with fixed effects for each country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C8BF67-E3F7-B86B-B514-A2FF03E0487A}"/>
              </a:ext>
            </a:extLst>
          </p:cNvPr>
          <p:cNvSpPr txBox="1"/>
          <p:nvPr/>
        </p:nvSpPr>
        <p:spPr>
          <a:xfrm>
            <a:off x="10972802" y="4130566"/>
            <a:ext cx="13895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weighted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AEC69D-DE37-2DAD-12E2-7D3F73FA92AD}"/>
              </a:ext>
            </a:extLst>
          </p:cNvPr>
          <p:cNvSpPr txBox="1"/>
          <p:nvPr/>
        </p:nvSpPr>
        <p:spPr>
          <a:xfrm>
            <a:off x="901788" y="1785281"/>
            <a:ext cx="307742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Model includes age (categorical), gender, BMI and fixed effects for each country as predictors.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Including weights increases the variance.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coefficients that exhibit the largest shift are those associated with the country fixed effects!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EECBC6-C5FA-6E05-E101-B7BBFBC8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F6F5-69BB-4D49-AA58-01D7F5C6DB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45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949A9-4E33-6910-1A3F-46954043C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between multilevel models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B89107-C8A3-7F61-6ABF-63BB19B17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239" y="1311691"/>
            <a:ext cx="7298752" cy="5181183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30E88E-D568-F56F-FF6B-9551BA4A77BD}"/>
                  </a:ext>
                </a:extLst>
              </p:cNvPr>
              <p:cNvSpPr txBox="1"/>
              <p:nvPr/>
            </p:nvSpPr>
            <p:spPr>
              <a:xfrm>
                <a:off x="914400" y="1690688"/>
                <a:ext cx="3361208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Same predictors as before but no fixed. effects for each country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Additional parameter: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Adding in weights increases the between country variance.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30E88E-D568-F56F-FF6B-9551BA4A7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690688"/>
                <a:ext cx="3361208" cy="2800767"/>
              </a:xfrm>
              <a:prstGeom prst="rect">
                <a:avLst/>
              </a:prstGeom>
              <a:blipFill>
                <a:blip r:embed="rId3"/>
                <a:stretch>
                  <a:fillRect l="-1996" t="-1304" r="-1270" b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5A51DE-242F-67AC-DC9D-5B04F5428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F6F5-69BB-4D49-AA58-01D7F5C6DB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98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62FAD-9005-D22A-8422-B44B1E848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predictions for fixed effect models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4656CC-012E-9F58-F346-2F5716817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87"/>
          <a:stretch/>
        </p:blipFill>
        <p:spPr>
          <a:xfrm>
            <a:off x="4644715" y="1533032"/>
            <a:ext cx="3727291" cy="480218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00F03E-B963-7A13-357B-998518FA820D}"/>
              </a:ext>
            </a:extLst>
          </p:cNvPr>
          <p:cNvSpPr txBox="1"/>
          <p:nvPr/>
        </p:nvSpPr>
        <p:spPr>
          <a:xfrm>
            <a:off x="5503457" y="2661219"/>
            <a:ext cx="1891861" cy="32239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50" dirty="0"/>
              <a:t>1</a:t>
            </a:r>
          </a:p>
          <a:p>
            <a:r>
              <a:rPr lang="en-US" sz="1850" dirty="0"/>
              <a:t>2</a:t>
            </a:r>
          </a:p>
          <a:p>
            <a:r>
              <a:rPr lang="en-US" sz="1850" dirty="0"/>
              <a:t>3</a:t>
            </a:r>
          </a:p>
          <a:p>
            <a:r>
              <a:rPr lang="en-US" sz="1850" dirty="0"/>
              <a:t>4</a:t>
            </a:r>
          </a:p>
          <a:p>
            <a:r>
              <a:rPr lang="en-US" sz="1850" dirty="0"/>
              <a:t>5</a:t>
            </a:r>
          </a:p>
          <a:p>
            <a:r>
              <a:rPr lang="en-US" sz="1850" dirty="0"/>
              <a:t>6</a:t>
            </a:r>
          </a:p>
          <a:p>
            <a:r>
              <a:rPr lang="en-US" sz="1850" dirty="0"/>
              <a:t>7</a:t>
            </a:r>
          </a:p>
          <a:p>
            <a:r>
              <a:rPr lang="en-US" sz="1850" dirty="0"/>
              <a:t>8</a:t>
            </a:r>
          </a:p>
          <a:p>
            <a:r>
              <a:rPr lang="en-US" sz="1850" dirty="0"/>
              <a:t>9</a:t>
            </a:r>
          </a:p>
          <a:p>
            <a:r>
              <a:rPr lang="en-US" sz="1850" dirty="0"/>
              <a:t>10</a:t>
            </a:r>
          </a:p>
          <a:p>
            <a:r>
              <a:rPr lang="en-US" sz="1850" dirty="0"/>
              <a:t>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3B777F-8817-0AC3-5B7F-61EF52673A7B}"/>
              </a:ext>
            </a:extLst>
          </p:cNvPr>
          <p:cNvSpPr txBox="1"/>
          <p:nvPr/>
        </p:nvSpPr>
        <p:spPr>
          <a:xfrm>
            <a:off x="4193628" y="1500877"/>
            <a:ext cx="7998372" cy="4225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79F457-A591-92DF-AF01-A891B9049AE2}"/>
              </a:ext>
            </a:extLst>
          </p:cNvPr>
          <p:cNvSpPr txBox="1"/>
          <p:nvPr/>
        </p:nvSpPr>
        <p:spPr>
          <a:xfrm>
            <a:off x="276447" y="1533032"/>
            <a:ext cx="458680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The model informed by the survey weights calculates predictions to be almost the same as the observed average disease prevalence!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/>
              <a:t>Although for some countries there is not a large difference…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For countries 1,7,9 &amp; 10 we do observe a change (all have a finite population size &lt;  500,000)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/>
              <a:t>Weights appear to be more impactful for smaller country estimates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6AC5EF-6281-76AF-7693-78E273DB07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5"/>
          <a:stretch/>
        </p:blipFill>
        <p:spPr>
          <a:xfrm>
            <a:off x="8372006" y="1987703"/>
            <a:ext cx="1678899" cy="43475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1357EA-842A-60D8-2AD4-A8E4196155E1}"/>
              </a:ext>
            </a:extLst>
          </p:cNvPr>
          <p:cNvSpPr txBox="1"/>
          <p:nvPr/>
        </p:nvSpPr>
        <p:spPr>
          <a:xfrm>
            <a:off x="7532557" y="2608289"/>
            <a:ext cx="8394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0.077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6DE680-51C2-A6C8-2C8E-66582E5CA5FA}"/>
              </a:ext>
            </a:extLst>
          </p:cNvPr>
          <p:cNvSpPr txBox="1"/>
          <p:nvPr/>
        </p:nvSpPr>
        <p:spPr>
          <a:xfrm>
            <a:off x="9230748" y="2603293"/>
            <a:ext cx="8394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0.077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77E7F8-E11E-D41C-0265-194177A8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F6F5-69BB-4D49-AA58-01D7F5C6DB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64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681E4-F558-2766-402C-74C9D5478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predictions for mixed effect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FDBA9-FBAD-091A-67FA-01DB301A8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179164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We observe the same change when we apply the weights to the random effect model</a:t>
            </a:r>
          </a:p>
          <a:p>
            <a:r>
              <a:rPr lang="en-US" dirty="0"/>
              <a:t>Random effects and fixed effects capture the between country difference comparably when the weights are included in fitting the model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A9E841F-C96E-D527-53CF-FB8F5A2B75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87"/>
          <a:stretch/>
        </p:blipFill>
        <p:spPr>
          <a:xfrm>
            <a:off x="4447347" y="1600200"/>
            <a:ext cx="3727291" cy="48021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7526B2-005E-7977-B9D8-213EC46DF817}"/>
              </a:ext>
            </a:extLst>
          </p:cNvPr>
          <p:cNvSpPr txBox="1"/>
          <p:nvPr/>
        </p:nvSpPr>
        <p:spPr>
          <a:xfrm>
            <a:off x="7360173" y="2645765"/>
            <a:ext cx="8394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0.077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957CE-653D-88EC-B282-4C4445D32B23}"/>
              </a:ext>
            </a:extLst>
          </p:cNvPr>
          <p:cNvSpPr txBox="1"/>
          <p:nvPr/>
        </p:nvSpPr>
        <p:spPr>
          <a:xfrm>
            <a:off x="4200436" y="1600200"/>
            <a:ext cx="7998372" cy="4225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A number of numbers on a white background&#10;&#10;Description automatically generated">
            <a:extLst>
              <a:ext uri="{FF2B5EF4-FFF2-40B4-BE49-F238E27FC236}">
                <a16:creationId xmlns:a16="http://schemas.microsoft.com/office/drawing/2014/main" id="{456753C0-504A-BB34-6C41-B73F82D7C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38" y="2022716"/>
            <a:ext cx="1669017" cy="40993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7C758A-E72E-C1FF-B5B9-5B3E21BACC18}"/>
              </a:ext>
            </a:extLst>
          </p:cNvPr>
          <p:cNvSpPr txBox="1"/>
          <p:nvPr/>
        </p:nvSpPr>
        <p:spPr>
          <a:xfrm>
            <a:off x="5281029" y="2742748"/>
            <a:ext cx="1957971" cy="32239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50" dirty="0"/>
              <a:t>1</a:t>
            </a:r>
          </a:p>
          <a:p>
            <a:r>
              <a:rPr lang="en-US" sz="1850" dirty="0"/>
              <a:t>2</a:t>
            </a:r>
          </a:p>
          <a:p>
            <a:r>
              <a:rPr lang="en-US" sz="1850" dirty="0"/>
              <a:t>3</a:t>
            </a:r>
          </a:p>
          <a:p>
            <a:r>
              <a:rPr lang="en-US" sz="1850" dirty="0"/>
              <a:t>4</a:t>
            </a:r>
          </a:p>
          <a:p>
            <a:r>
              <a:rPr lang="en-US" sz="1850" dirty="0"/>
              <a:t>5</a:t>
            </a:r>
          </a:p>
          <a:p>
            <a:r>
              <a:rPr lang="en-US" sz="1850" dirty="0"/>
              <a:t>6</a:t>
            </a:r>
          </a:p>
          <a:p>
            <a:r>
              <a:rPr lang="en-US" sz="1850" dirty="0"/>
              <a:t>7</a:t>
            </a:r>
          </a:p>
          <a:p>
            <a:r>
              <a:rPr lang="en-US" sz="1850" dirty="0"/>
              <a:t>8</a:t>
            </a:r>
          </a:p>
          <a:p>
            <a:r>
              <a:rPr lang="en-US" sz="1850" dirty="0"/>
              <a:t>9</a:t>
            </a:r>
          </a:p>
          <a:p>
            <a:r>
              <a:rPr lang="en-US" sz="1850" dirty="0"/>
              <a:t>10</a:t>
            </a:r>
          </a:p>
          <a:p>
            <a:r>
              <a:rPr lang="en-US" sz="1850" dirty="0"/>
              <a:t>11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44690B-4CBC-1353-5418-11CBAA2A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F6F5-69BB-4D49-AA58-01D7F5C6DB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87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26B90-5732-A94E-6E4E-70F5BF194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DCF6E-B16C-7706-DA49-E11405B4D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did we learn…?</a:t>
            </a:r>
          </a:p>
          <a:p>
            <a:pPr lvl="1"/>
            <a:r>
              <a:rPr lang="en-US" dirty="0"/>
              <a:t>Important to examine how weights change descriptive statistics associated with dependent and predictor variables included in analysis.</a:t>
            </a:r>
          </a:p>
          <a:p>
            <a:pPr lvl="1"/>
            <a:r>
              <a:rPr lang="en-US" dirty="0"/>
              <a:t>Weighting predictions after a model has been fit without incorporating the weights (pseudo maximum likelihood) may not fully adjust estimates.</a:t>
            </a:r>
          </a:p>
          <a:p>
            <a:pPr lvl="2"/>
            <a:r>
              <a:rPr lang="en-US" dirty="0"/>
              <a:t>This may be especially true if groups that are of predictive interest widely range in total population size</a:t>
            </a:r>
          </a:p>
          <a:p>
            <a:pPr lvl="1"/>
            <a:r>
              <a:rPr lang="en-US" dirty="0"/>
              <a:t>Including fixed effects or random effects for each group results in comparable predictions.</a:t>
            </a:r>
          </a:p>
          <a:p>
            <a:pPr lvl="2"/>
            <a:r>
              <a:rPr lang="en-US" dirty="0"/>
              <a:t>Although this may change when including a larger number of groups.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9A624-8FAB-2C53-6917-B3A7FB834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F6F5-69BB-4D49-AA58-01D7F5C6DB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15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1AB81-8A7C-419E-8309-E2BCB589D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841C1-BD82-77EB-E982-03BB50BD9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384"/>
            <a:ext cx="10515600" cy="4351338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[Binder, 1983] Binder, D. A. (1983). On the variances of asymptotically normal estimators from</a:t>
            </a:r>
            <a:b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</a:b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complex surveys. 51(3):279–292. Publisher: [Wiley, International Statistical Institute (ISI)].</a:t>
            </a:r>
          </a:p>
          <a:p>
            <a:pPr marL="0" indent="0" algn="l" rtl="0">
              <a:buNone/>
            </a:pPr>
            <a:b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</a:b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[</a:t>
            </a:r>
            <a:r>
              <a:rPr lang="en-US" sz="800" b="0" i="0" dirty="0" err="1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Danaei</a:t>
            </a: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et al., 2021] </a:t>
            </a:r>
            <a:r>
              <a:rPr lang="en-US" sz="800" b="0" i="0" dirty="0" err="1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Danaei</a:t>
            </a: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G., Finucane, M. M., Lu, Y., Singh, G. M., Cowan, M. J., </a:t>
            </a:r>
            <a:r>
              <a:rPr lang="en-US" sz="800" b="0" i="0" dirty="0" err="1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Paciorek</a:t>
            </a: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</a:t>
            </a:r>
            <a:b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</a:b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C. J., Lin, J. K., </a:t>
            </a:r>
            <a:r>
              <a:rPr lang="en-US" sz="800" b="0" i="0" dirty="0" err="1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Farzadfar</a:t>
            </a: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F., Khang, Y.-H., Stevens, G. A., Rao, M., Ali, M. K., Riley, L. M.,</a:t>
            </a:r>
            <a:b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</a:b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23</a:t>
            </a:r>
            <a:endParaRPr lang="en-US" sz="800" b="0" i="0" dirty="0">
              <a:solidFill>
                <a:srgbClr val="495365"/>
              </a:solidFill>
              <a:effectLst/>
              <a:highlight>
                <a:srgbClr val="FFFFFF"/>
              </a:highlight>
              <a:latin typeface="Lato" panose="020F0502020204030203" pitchFamily="34" charset="0"/>
            </a:endParaRPr>
          </a:p>
          <a:p>
            <a:pPr marL="0" indent="0" algn="l" rtl="0">
              <a:buNone/>
            </a:pP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Robinson, C. A., and </a:t>
            </a:r>
            <a:r>
              <a:rPr lang="en-US" sz="800" b="0" i="0" dirty="0" err="1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Ezzati</a:t>
            </a: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M. (2021). National, regional, and global trends in fasting plasma</a:t>
            </a:r>
            <a:b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</a:b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glucose and diabetes prevalence since 1980: systematic analysis of health examination surveys</a:t>
            </a:r>
            <a:b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</a:b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and epidemiological studies with 370 country-years and 2</a:t>
            </a: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</a:rPr>
              <a:t>·</a:t>
            </a: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7 million participants. 378(9785):31–</a:t>
            </a:r>
            <a:b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</a:b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40.</a:t>
            </a:r>
          </a:p>
          <a:p>
            <a:pPr marL="0" indent="0" algn="l" rtl="0">
              <a:buNone/>
            </a:pPr>
            <a:b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</a:b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[Finucane et al., 2014] Finucane, M. M., </a:t>
            </a:r>
            <a:r>
              <a:rPr lang="en-US" sz="800" b="0" i="0" dirty="0" err="1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Paciorek</a:t>
            </a: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C. J., </a:t>
            </a:r>
            <a:r>
              <a:rPr lang="en-US" sz="800" b="0" i="0" dirty="0" err="1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Danaei</a:t>
            </a: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G., and </a:t>
            </a:r>
            <a:r>
              <a:rPr lang="en-US" sz="800" b="0" i="0" dirty="0" err="1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Ezzati</a:t>
            </a: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M. (2014).</a:t>
            </a:r>
            <a:b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</a:b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Bayesian estimation of population-level trends in measures of health status. 29(1):18–25. Pub-</a:t>
            </a:r>
            <a:b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</a:br>
            <a:r>
              <a:rPr lang="en-US" sz="800" b="0" i="0" dirty="0" err="1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lisher</a:t>
            </a: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: Institute of Mathematical Statistics.</a:t>
            </a:r>
          </a:p>
          <a:p>
            <a:pPr marL="0" indent="0" algn="l" rtl="0">
              <a:buNone/>
            </a:pPr>
            <a:b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</a:b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[</a:t>
            </a:r>
            <a:r>
              <a:rPr lang="en-US" sz="800" b="0" i="0" dirty="0" err="1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Heeringa</a:t>
            </a: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et al., 2017] </a:t>
            </a:r>
            <a:r>
              <a:rPr lang="en-US" sz="800" b="0" i="0" dirty="0" err="1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Heeringa</a:t>
            </a: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S. G., West, B., and Berglund, P. A. (2017). Foundations and</a:t>
            </a:r>
            <a:b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</a:b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techniques for design-based estimation and inference. In Applied Survey Data Analysis, pages</a:t>
            </a:r>
            <a:b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</a:b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55–95. Chapman and Hall/CRC, 2 edition.</a:t>
            </a:r>
          </a:p>
          <a:p>
            <a:pPr marL="0" indent="0" algn="l" rtl="0">
              <a:buNone/>
            </a:pPr>
            <a:b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</a:b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[Hornby et al., ] Hornby, R., Williams, M. R., </a:t>
            </a:r>
            <a:r>
              <a:rPr lang="en-US" sz="800" b="0" i="0" dirty="0" err="1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Savitsky</a:t>
            </a: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T. D., and </a:t>
            </a:r>
            <a:r>
              <a:rPr lang="en-US" sz="800" b="0" i="0" dirty="0" err="1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Elkasabi</a:t>
            </a: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M. </a:t>
            </a:r>
            <a:r>
              <a:rPr lang="en-US" sz="800" b="0" i="0" dirty="0" err="1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csSampling</a:t>
            </a: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: An r</a:t>
            </a:r>
            <a:b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</a:b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package for </a:t>
            </a:r>
            <a:r>
              <a:rPr lang="en-US" sz="800" b="0" i="0" dirty="0" err="1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bayesian</a:t>
            </a: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models for complex survey data.</a:t>
            </a:r>
          </a:p>
          <a:p>
            <a:pPr marL="0" indent="0" algn="l" rtl="0">
              <a:buNone/>
            </a:pPr>
            <a:b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</a:b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[Kish, 1965] Kish, L. (1965). Survey sampling. Survey sampling. Wiley.</a:t>
            </a:r>
            <a:b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</a:b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[</a:t>
            </a:r>
            <a:r>
              <a:rPr lang="en-US" sz="800" b="0" i="0" dirty="0" err="1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Pfeffermann</a:t>
            </a: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et al., 1998] </a:t>
            </a:r>
            <a:r>
              <a:rPr lang="en-US" sz="800" b="0" i="0" dirty="0" err="1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Pfeffermann</a:t>
            </a: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D., Skinner, C. J., Holmes, D. J., Goldstein, H., and Ras-</a:t>
            </a:r>
            <a:b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</a:b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bash, J. (1998). Weighting for unequal selection probabilities in multilevel models. 60(1):23–40.</a:t>
            </a:r>
            <a:b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</a:br>
            <a:r>
              <a:rPr lang="en-US" sz="800" b="0" i="0" dirty="0" err="1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eprint</a:t>
            </a: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: </a:t>
            </a: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2"/>
              </a:rPr>
              <a:t>https://onlinelibrary.wiley.com/doi/pdf/10.1111/1467-9868.00106</a:t>
            </a: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</a:p>
          <a:p>
            <a:pPr marL="0" indent="0" algn="l" rtl="0">
              <a:buNone/>
            </a:pPr>
            <a:b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</a:b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[Rabe-Hesketh and </a:t>
            </a:r>
            <a:r>
              <a:rPr lang="en-US" sz="800" b="0" i="0" dirty="0" err="1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Skrondal</a:t>
            </a: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2006] Rabe-Hesketh, S. and </a:t>
            </a:r>
            <a:r>
              <a:rPr lang="en-US" sz="800" b="0" i="0" dirty="0" err="1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Skrondal</a:t>
            </a: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A. (2006).</a:t>
            </a:r>
            <a:b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</a:b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Multilevel modelling of complex survey data. 169(4):805–827. </a:t>
            </a:r>
            <a:r>
              <a:rPr lang="en-US" sz="800" b="0" i="0" dirty="0" err="1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eprint</a:t>
            </a: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:</a:t>
            </a:r>
            <a:b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</a:b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/>
              </a:rPr>
              <a:t>https://onlinelibrary.wiley.com/doi/pdf/10.1111/j.1467-985X.2006.00426.x</a:t>
            </a: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</a:p>
          <a:p>
            <a:pPr marL="0" indent="0" algn="l" rtl="0">
              <a:buNone/>
            </a:pPr>
            <a:b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</a:b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[Skinner, 1989] Skinner, C. J. (1989). Domain means, regression and multi-variate analysis. In</a:t>
            </a:r>
            <a:b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</a:b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Skinner, C. J., Holt, D., and Smith, T. M. F., editors, Analysis of Complex Surveys, pages 59–88.</a:t>
            </a:r>
            <a:b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</a:br>
            <a:r>
              <a:rPr lang="en-US" sz="8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Wiley.</a:t>
            </a:r>
            <a:endParaRPr lang="en-US" sz="800" b="0" i="0" dirty="0">
              <a:solidFill>
                <a:srgbClr val="495365"/>
              </a:solidFill>
              <a:effectLst/>
              <a:highlight>
                <a:srgbClr val="FFFFFF"/>
              </a:highlight>
              <a:latin typeface="Lato" panose="020F050202020403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835CD-9D6E-13BB-B165-D6A23F2B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F6F5-69BB-4D49-AA58-01D7F5C6DB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54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5E6C2-E45D-DE9A-574B-C590B6B58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those further interested: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7332B-32B0-6D67-A02D-64E2E2FA8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Applied Survey Data Analysis </a:t>
            </a:r>
            <a:r>
              <a:rPr lang="en-US" dirty="0"/>
              <a:t>(</a:t>
            </a:r>
            <a:r>
              <a:rPr lang="en-US" dirty="0" err="1"/>
              <a:t>Heeringa</a:t>
            </a:r>
            <a:r>
              <a:rPr lang="en-US" dirty="0"/>
              <a:t>, West &amp; Berglund 2017): </a:t>
            </a:r>
            <a:r>
              <a:rPr lang="en-US" dirty="0">
                <a:hlinkClick r:id="rId2"/>
              </a:rPr>
              <a:t>https://websites.umich.edu/~surveymethod/asda/</a:t>
            </a:r>
            <a:endParaRPr lang="en-US" dirty="0"/>
          </a:p>
          <a:p>
            <a:r>
              <a:rPr lang="en-US" dirty="0"/>
              <a:t>Access publicly available STEPS data: </a:t>
            </a:r>
            <a:r>
              <a:rPr lang="en-US" dirty="0">
                <a:hlinkClick r:id="rId3"/>
              </a:rPr>
              <a:t>https://extranet.who.int/ncdsmicrodata/index.php/home</a:t>
            </a:r>
            <a:endParaRPr lang="en-US" dirty="0"/>
          </a:p>
          <a:p>
            <a:pPr lvl="1"/>
            <a:r>
              <a:rPr lang="en-US" dirty="0"/>
              <a:t>Almost 900 data sets</a:t>
            </a:r>
          </a:p>
          <a:p>
            <a:r>
              <a:rPr lang="en-US" dirty="0"/>
              <a:t>Full HPACC data set available at Harvard Dataverse: </a:t>
            </a:r>
            <a:r>
              <a:rPr lang="en-US" dirty="0">
                <a:hlinkClick r:id="rId4"/>
              </a:rPr>
              <a:t>https://dataverse.harvard.edu/dataverse/hpacc</a:t>
            </a:r>
            <a:endParaRPr lang="en-US" dirty="0"/>
          </a:p>
          <a:p>
            <a:pPr lvl="1"/>
            <a:r>
              <a:rPr lang="en-US" dirty="0"/>
              <a:t>Available by written proposal</a:t>
            </a:r>
          </a:p>
          <a:p>
            <a:r>
              <a:rPr lang="en-US" dirty="0"/>
              <a:t>Contact: </a:t>
            </a:r>
            <a:r>
              <a:rPr lang="en-US" dirty="0">
                <a:hlinkClick r:id="rId5"/>
              </a:rPr>
              <a:t>raxworth@umich.edu</a:t>
            </a:r>
            <a:endParaRPr lang="en-US" dirty="0"/>
          </a:p>
          <a:p>
            <a:r>
              <a:rPr lang="en-US" dirty="0"/>
              <a:t>Thank you!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C9D76-F1C7-200D-45FF-33451F74E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F6F5-69BB-4D49-AA58-01D7F5C6DB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76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79B7-F4EF-7539-479C-D4C019E26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possible to estimate the weighted posterior?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CC06A-DD9B-6999-5941-58B650E49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2266"/>
          </a:xfrm>
        </p:spPr>
        <p:txBody>
          <a:bodyPr>
            <a:normAutofit fontScale="92500"/>
          </a:bodyPr>
          <a:lstStyle/>
          <a:p>
            <a:r>
              <a:rPr lang="en-US" dirty="0"/>
              <a:t>The short answer is, yes!</a:t>
            </a:r>
          </a:p>
          <a:p>
            <a:r>
              <a:rPr lang="en-US" dirty="0"/>
              <a:t>The weighted pseudo posterior (Hornby et al. 2023) can be written as: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`brms` package in R allows users to specify their model with weights</a:t>
            </a:r>
          </a:p>
          <a:p>
            <a:pPr lvl="1"/>
            <a:r>
              <a:rPr lang="en-US" dirty="0"/>
              <a:t>Difficulty is with calculating the design adjusted variance</a:t>
            </a:r>
          </a:p>
          <a:p>
            <a:r>
              <a:rPr lang="en-US" dirty="0"/>
              <a:t>The `</a:t>
            </a:r>
            <a:r>
              <a:rPr lang="en-US" dirty="0" err="1"/>
              <a:t>csSampling</a:t>
            </a:r>
            <a:r>
              <a:rPr lang="en-US" dirty="0"/>
              <a:t>` package in R can calculate the design adjusted variance estimate for clustering and stratification (still in early stages of development)</a:t>
            </a:r>
          </a:p>
          <a:p>
            <a:endParaRPr lang="en-US" dirty="0"/>
          </a:p>
        </p:txBody>
      </p:sp>
      <p:pic>
        <p:nvPicPr>
          <p:cNvPr id="5" name="Picture 4" descr="A mathematical equation with a number of symbols&#10;&#10;Description automatically generated with medium confidence">
            <a:extLst>
              <a:ext uri="{FF2B5EF4-FFF2-40B4-BE49-F238E27FC236}">
                <a16:creationId xmlns:a16="http://schemas.microsoft.com/office/drawing/2014/main" id="{F96823BE-1503-DD6D-9F4C-0A4F9BE21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71" y="2711986"/>
            <a:ext cx="4622057" cy="155094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30020-F859-588F-C927-3B3A0C2C2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F6F5-69BB-4D49-AA58-01D7F5C6DB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01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E3753-DAA6-1ED7-32B5-BFDEAB207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Pseudo Log-Likelihood Estimation (PMLE)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203C6-6AA6-7B61-6C0D-6B58F2864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binary variable we first define our link function. For logistic regression we use the inverse link function:</a:t>
            </a:r>
          </a:p>
          <a:p>
            <a:r>
              <a:rPr lang="en-US" dirty="0"/>
              <a:t>We then define the weighted</a:t>
            </a:r>
          </a:p>
          <a:p>
            <a:pPr marL="0" indent="0">
              <a:buNone/>
            </a:pPr>
            <a:r>
              <a:rPr lang="en-US" dirty="0"/>
              <a:t>  PMLE function as: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then maximize this function using the Newton-Raphson or other optimization algorithm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7D7C6C-8488-C403-6513-9C239D2E1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74" y="3877006"/>
            <a:ext cx="11578652" cy="1240206"/>
          </a:xfrm>
          <a:prstGeom prst="rect">
            <a:avLst/>
          </a:prstGeom>
        </p:spPr>
      </p:pic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8938E31-4F4D-4509-F4A1-0C568C679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39621"/>
            <a:ext cx="4631257" cy="113701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54B55-7DCA-929D-3DCE-463251DA1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F6F5-69BB-4D49-AA58-01D7F5C6DB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79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C6122-A462-3AF1-6F02-996BC997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HPACC and STEPS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EAED0-25CF-B042-410B-011A5FEC4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682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Global Health and Population Project on Access to Care for Cardiometabolic Diseases (HPACC).</a:t>
            </a:r>
          </a:p>
          <a:p>
            <a:pPr lvl="1"/>
            <a:r>
              <a:rPr lang="en-US" dirty="0"/>
              <a:t>Collaborative research project between physicians, economists and public health researchers.</a:t>
            </a:r>
          </a:p>
          <a:p>
            <a:r>
              <a:rPr lang="en-US" dirty="0"/>
              <a:t>The HPACC core data set contains harmonized cross sectional survey data from over 100 countries.</a:t>
            </a:r>
          </a:p>
          <a:p>
            <a:pPr lvl="1"/>
            <a:r>
              <a:rPr lang="en-US" dirty="0"/>
              <a:t>The survey data are primarily collected from STEPS.</a:t>
            </a:r>
          </a:p>
          <a:p>
            <a:pPr lvl="1"/>
            <a:r>
              <a:rPr lang="en-US" dirty="0"/>
              <a:t>STEPS is the </a:t>
            </a:r>
            <a:r>
              <a:rPr lang="en-US" b="0" i="0" dirty="0">
                <a:effectLst/>
                <a:highlight>
                  <a:srgbClr val="FFFFFF"/>
                </a:highlight>
              </a:rPr>
              <a:t>World Health Organization’s </a:t>
            </a:r>
            <a:r>
              <a:rPr lang="en-US" b="0" i="0" dirty="0" err="1">
                <a:effectLst/>
                <a:highlight>
                  <a:srgbClr val="FFFFFF"/>
                </a:highlight>
              </a:rPr>
              <a:t>STEPwise</a:t>
            </a:r>
            <a:r>
              <a:rPr lang="en-US" b="0" i="0" dirty="0">
                <a:effectLst/>
                <a:highlight>
                  <a:srgbClr val="FFFFFF"/>
                </a:highlight>
              </a:rPr>
              <a:t> approach to </a:t>
            </a:r>
            <a:r>
              <a:rPr lang="en-US" dirty="0">
                <a:highlight>
                  <a:srgbClr val="FFFFFF"/>
                </a:highlight>
              </a:rPr>
              <a:t>n</a:t>
            </a:r>
            <a:r>
              <a:rPr lang="en-US" b="0" i="0" dirty="0">
                <a:effectLst/>
                <a:highlight>
                  <a:srgbClr val="FFFFFF"/>
                </a:highlight>
              </a:rPr>
              <a:t>on </a:t>
            </a:r>
            <a:r>
              <a:rPr lang="en-US" dirty="0">
                <a:highlight>
                  <a:srgbClr val="FFFFFF"/>
                </a:highlight>
              </a:rPr>
              <a:t>c</a:t>
            </a:r>
            <a:r>
              <a:rPr lang="en-US" b="0" i="0" dirty="0">
                <a:effectLst/>
                <a:highlight>
                  <a:srgbClr val="FFFFFF"/>
                </a:highlight>
              </a:rPr>
              <a:t>ommunicable disease risk factor surveillance.</a:t>
            </a:r>
          </a:p>
          <a:p>
            <a:pPr lvl="2"/>
            <a:r>
              <a:rPr lang="en-US" dirty="0">
                <a:highlight>
                  <a:srgbClr val="FFFFFF"/>
                </a:highlight>
              </a:rPr>
              <a:t>Conducted in three “steps” or phases: individual questionnaire, nurse exam, and further biomarker collection.</a:t>
            </a:r>
          </a:p>
          <a:p>
            <a:pPr lvl="2"/>
            <a:r>
              <a:rPr lang="en-US" dirty="0">
                <a:highlight>
                  <a:srgbClr val="FFFFFF"/>
                </a:highlight>
              </a:rPr>
              <a:t>Designed to be representative of a finite country population (includes complex survey design information).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51BC0-FBE4-1C56-3DEF-851E929E6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F6F5-69BB-4D49-AA58-01D7F5C6DB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71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BD03F-247A-1047-EFCA-DD5E9AFD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FC8B6-D7B3-B7C0-8D3C-F49F23ABE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 is to estimate and predict proportion of disease for multiple populations. Each population is associated with a country.</a:t>
            </a:r>
          </a:p>
          <a:p>
            <a:r>
              <a:rPr lang="en-US" dirty="0"/>
              <a:t>Because we are using complex survey data, how can we “best” incorporate this information into the analysis?</a:t>
            </a:r>
          </a:p>
          <a:p>
            <a:pPr lvl="1"/>
            <a:r>
              <a:rPr lang="en-US" dirty="0"/>
              <a:t>Ignore the weights.</a:t>
            </a:r>
          </a:p>
          <a:p>
            <a:pPr lvl="1"/>
            <a:r>
              <a:rPr lang="en-US" dirty="0"/>
              <a:t>Conduct descriptive analysis of data to inform model specification.</a:t>
            </a:r>
          </a:p>
          <a:p>
            <a:pPr lvl="1"/>
            <a:r>
              <a:rPr lang="en-US" dirty="0"/>
              <a:t>Include the weights into estimation of model parameters.</a:t>
            </a:r>
          </a:p>
          <a:p>
            <a:r>
              <a:rPr lang="en-US" dirty="0"/>
              <a:t>Also considering whether to include random effects or fixed effects for each country.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41848-3ADE-8A36-0321-578FF0639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F6F5-69BB-4D49-AA58-01D7F5C6DB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0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2BDFA-D387-2182-106B-F2FA748F3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 for model: Expansion Estimator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34E5C-DC86-6794-050D-8C99F6C3A8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4066"/>
                <a:ext cx="10515600" cy="506880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b="0" dirty="0"/>
                  <a:t> where the sample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0" dirty="0"/>
                  <a:t> is a stratified, clustered sample collected from the population we are interested in measuring . Therefore,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l-PL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pl-PL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pl-PL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b="0" dirty="0"/>
              </a:p>
              <a:p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 1</m:t>
                    </m:r>
                  </m:oMath>
                </a14:m>
                <a:r>
                  <a:rPr lang="en-US" b="0" dirty="0"/>
                  <a:t> for person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/>
                  <a:t> who has the disease of interest for our study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 0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for person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/>
                  <a:t> who does not.</a:t>
                </a:r>
              </a:p>
              <a:p>
                <a:r>
                  <a:rPr lang="en-US" dirty="0"/>
                  <a:t>We can now use the expansion estimator(s)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variance is then estimated using replication methods or Taylor Series linearization (TSL).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34E5C-DC86-6794-050D-8C99F6C3A8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4066"/>
                <a:ext cx="10515600" cy="5068809"/>
              </a:xfrm>
              <a:blipFill>
                <a:blip r:embed="rId2"/>
                <a:stretch>
                  <a:fillRect l="-1043" t="-2768" r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4B89C0F-AABC-455B-4254-8C9A11EF0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86" y="4227252"/>
            <a:ext cx="6983227" cy="10653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3D927-191A-D149-A6D5-9B782C688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F6F5-69BB-4D49-AA58-01D7F5C6DB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35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86662-E3A2-A70E-ECDA-67DB73210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064D99-1C18-E5B8-CD2B-29CA42EED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4496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Individuals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1,…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Our dependent variable is binary. </a:t>
                </a:r>
              </a:p>
              <a:p>
                <a:r>
                  <a:rPr lang="en-US" dirty="0"/>
                  <a:t>The likelihood of the data then, given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matrix of predictor variables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the # of predictors: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Set this equal to zero to solve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064D99-1C18-E5B8-CD2B-29CA42EED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4496"/>
                <a:ext cx="10515600" cy="4351338"/>
              </a:xfrm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close up of words&#10;&#10;Description automatically generated">
            <a:extLst>
              <a:ext uri="{FF2B5EF4-FFF2-40B4-BE49-F238E27FC236}">
                <a16:creationId xmlns:a16="http://schemas.microsoft.com/office/drawing/2014/main" id="{99247ED1-47BA-9AEC-DF4E-79A99B85C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939" y="954582"/>
            <a:ext cx="5326619" cy="1472211"/>
          </a:xfrm>
          <a:prstGeom prst="rect">
            <a:avLst/>
          </a:prstGeom>
        </p:spPr>
      </p:pic>
      <p:pic>
        <p:nvPicPr>
          <p:cNvPr id="9" name="Picture 8" descr="A black and white math symbol&#10;&#10;Description automatically generated with medium confidence">
            <a:extLst>
              <a:ext uri="{FF2B5EF4-FFF2-40B4-BE49-F238E27FC236}">
                <a16:creationId xmlns:a16="http://schemas.microsoft.com/office/drawing/2014/main" id="{DE8EB856-AE9D-B5E0-A78F-494F22AEF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50360"/>
            <a:ext cx="7423152" cy="13255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265CAA-2B8D-5CD0-6F31-0BE14017B821}"/>
              </a:ext>
            </a:extLst>
          </p:cNvPr>
          <p:cNvSpPr txBox="1"/>
          <p:nvPr/>
        </p:nvSpPr>
        <p:spPr>
          <a:xfrm>
            <a:off x="3535680" y="3607578"/>
            <a:ext cx="1544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{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FCDC7A-A35C-A48B-05C8-F559885A0F6D}"/>
              </a:ext>
            </a:extLst>
          </p:cNvPr>
          <p:cNvSpPr txBox="1"/>
          <p:nvPr/>
        </p:nvSpPr>
        <p:spPr>
          <a:xfrm>
            <a:off x="8148320" y="3607577"/>
            <a:ext cx="895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}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C57215-865D-44DC-8FFD-A6909D98BD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367" y="3607577"/>
            <a:ext cx="263918" cy="17594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0EAD2-3711-3888-54E0-B6AC4BA3F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F6F5-69BB-4D49-AA58-01D7F5C6DB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4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AB209-9082-0EBE-D492-58FFB17AE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the weights have an impact on our estimates?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52394-2DF4-7975-2558-502AD9B89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assume that including weights will increase the uncertainty of our estimates.</a:t>
            </a:r>
          </a:p>
          <a:p>
            <a:pPr lvl="1"/>
            <a:r>
              <a:rPr lang="en-US" dirty="0"/>
              <a:t>But what about the proportion of those with disease?</a:t>
            </a:r>
          </a:p>
        </p:txBody>
      </p:sp>
      <p:pic>
        <p:nvPicPr>
          <p:cNvPr id="5" name="Picture 4" descr="A table with numbers and text&#10;&#10;Description automatically generated">
            <a:extLst>
              <a:ext uri="{FF2B5EF4-FFF2-40B4-BE49-F238E27FC236}">
                <a16:creationId xmlns:a16="http://schemas.microsoft.com/office/drawing/2014/main" id="{3107E114-5383-13F0-A872-F8DBB38B3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519" y="3058712"/>
            <a:ext cx="5748962" cy="34341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3AB382-9729-9E62-D812-E6776F3BF491}"/>
              </a:ext>
            </a:extLst>
          </p:cNvPr>
          <p:cNvSpPr txBox="1"/>
          <p:nvPr/>
        </p:nvSpPr>
        <p:spPr>
          <a:xfrm>
            <a:off x="3221519" y="3938548"/>
            <a:ext cx="1937221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B1033-AEBD-74B1-6756-BEF8EB351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F6F5-69BB-4D49-AA58-01D7F5C6DBD7}" type="slidenum">
              <a:rPr lang="en-US" smtClean="0"/>
              <a:t>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52FF1D-A136-4DD9-2AD8-8175AE679DC1}"/>
              </a:ext>
            </a:extLst>
          </p:cNvPr>
          <p:cNvSpPr/>
          <p:nvPr/>
        </p:nvSpPr>
        <p:spPr>
          <a:xfrm>
            <a:off x="4719918" y="3677771"/>
            <a:ext cx="4161864" cy="4504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3D3CC1-D522-CDA3-F655-4B81418F6091}"/>
              </a:ext>
            </a:extLst>
          </p:cNvPr>
          <p:cNvSpPr/>
          <p:nvPr/>
        </p:nvSpPr>
        <p:spPr>
          <a:xfrm>
            <a:off x="5143500" y="5277971"/>
            <a:ext cx="3826981" cy="2084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7EBE3E-4F67-3A1E-3A3F-15376D69C7EE}"/>
              </a:ext>
            </a:extLst>
          </p:cNvPr>
          <p:cNvSpPr/>
          <p:nvPr/>
        </p:nvSpPr>
        <p:spPr>
          <a:xfrm>
            <a:off x="5002306" y="5728447"/>
            <a:ext cx="3826981" cy="448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DE211F-EFCD-E85B-625F-E78C48AF4E18}"/>
              </a:ext>
            </a:extLst>
          </p:cNvPr>
          <p:cNvSpPr/>
          <p:nvPr/>
        </p:nvSpPr>
        <p:spPr>
          <a:xfrm>
            <a:off x="7032082" y="3467437"/>
            <a:ext cx="1797205" cy="210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2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5C745-6FA3-C81D-1EC3-611BF8F82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the weights have an impact on covariates?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F54A3B-240B-ECA1-56FD-674FD25817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would like to predict the </a:t>
                </a:r>
                <a:r>
                  <a:rPr lang="en-US" dirty="0" err="1"/>
                  <a:t>Pr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= 1) using age as a predictor.</a:t>
                </a:r>
              </a:p>
              <a:p>
                <a:r>
                  <a:rPr lang="en-US" dirty="0"/>
                  <a:t>Calculate the mean weighted and unweighted </a:t>
                </a:r>
              </a:p>
              <a:p>
                <a:pPr marL="0" indent="0">
                  <a:buNone/>
                </a:pPr>
                <a:r>
                  <a:rPr lang="en-US" dirty="0"/>
                  <a:t>estimate for age across countries.</a:t>
                </a:r>
              </a:p>
              <a:p>
                <a:r>
                  <a:rPr lang="en-US" dirty="0"/>
                  <a:t>Conclude that data are younger (on average)</a:t>
                </a:r>
              </a:p>
              <a:p>
                <a:pPr marL="0" indent="0">
                  <a:buNone/>
                </a:pPr>
                <a:r>
                  <a:rPr lang="en-US" dirty="0"/>
                  <a:t>than the populations we are interested in</a:t>
                </a:r>
              </a:p>
              <a:p>
                <a:pPr marL="0" indent="0">
                  <a:buNone/>
                </a:pPr>
                <a:r>
                  <a:rPr lang="en-US" dirty="0"/>
                  <a:t>measuring.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F54A3B-240B-ECA1-56FD-674FD25817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table of numbers and a few digits&#10;&#10;Description automatically generated with medium confidence">
            <a:extLst>
              <a:ext uri="{FF2B5EF4-FFF2-40B4-BE49-F238E27FC236}">
                <a16:creationId xmlns:a16="http://schemas.microsoft.com/office/drawing/2014/main" id="{4F590395-1CD7-8DA5-1C4D-7711A7285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488" y="2635217"/>
            <a:ext cx="3068254" cy="385765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F68B5-9F55-05BE-B733-DBAFAE3C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F6F5-69BB-4D49-AA58-01D7F5C6DB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29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B1728-23C9-E7FA-803A-8010512D7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best accommodate grouping in data?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230196-10D5-6D11-7380-A2BF582D46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1785"/>
                <a:ext cx="10515600" cy="4690322"/>
              </a:xfrm>
            </p:spPr>
            <p:txBody>
              <a:bodyPr/>
              <a:lstStyle/>
              <a:p>
                <a:r>
                  <a:rPr lang="en-US" dirty="0"/>
                  <a:t>Our data has 11 different countries. We can write our model in a different way where we 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dirty="0"/>
                  <a:t> to denote each country.</a:t>
                </a:r>
              </a:p>
              <a:p>
                <a:r>
                  <a:rPr lang="en-US" dirty="0"/>
                  <a:t>Can treat grouping as </a:t>
                </a:r>
                <a:r>
                  <a:rPr lang="en-US" i="1" dirty="0"/>
                  <a:t>fixed</a:t>
                </a:r>
                <a:r>
                  <a:rPr lang="en-US" dirty="0"/>
                  <a:t> or </a:t>
                </a:r>
                <a:r>
                  <a:rPr lang="en-US" i="1" dirty="0"/>
                  <a:t>random</a:t>
                </a:r>
                <a:r>
                  <a:rPr lang="en-US" dirty="0"/>
                  <a:t> effects in the model.</a:t>
                </a:r>
              </a:p>
              <a:p>
                <a:r>
                  <a:rPr lang="en-US" dirty="0"/>
                  <a:t>Which model will generate the most accurate predictions though?</a:t>
                </a:r>
              </a:p>
              <a:p>
                <a:pPr lvl="1"/>
                <a:r>
                  <a:rPr lang="en-US" dirty="0"/>
                  <a:t>Again, do the weights change our estimates? </a:t>
                </a:r>
              </a:p>
              <a:p>
                <a:r>
                  <a:rPr lang="en-US" dirty="0"/>
                  <a:t>When including the country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dirty="0"/>
                  <a:t> as a random intercept term our model now becomes: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230196-10D5-6D11-7380-A2BF582D46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1785"/>
                <a:ext cx="10515600" cy="4690322"/>
              </a:xfrm>
              <a:blipFill>
                <a:blip r:embed="rId2"/>
                <a:stretch>
                  <a:fillRect l="-1043" t="-2208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math equation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615A0D1C-2FC7-221C-F166-C59E8C2E6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6" y="5004379"/>
            <a:ext cx="7262780" cy="1267728"/>
          </a:xfrm>
          <a:prstGeom prst="rect">
            <a:avLst/>
          </a:prstGeom>
        </p:spPr>
      </p:pic>
      <p:pic>
        <p:nvPicPr>
          <p:cNvPr id="11" name="Picture 1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9C87D4C-8359-ED6F-BD27-EEACD98BA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35" y="5114341"/>
            <a:ext cx="2889398" cy="104780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F3B22-4D43-1BBD-45B8-7287EAD9A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F6F5-69BB-4D49-AA58-01D7F5C6DB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25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BF9DD-A8DE-8EA1-4C9B-5DACBB155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variation between countries</a:t>
            </a:r>
          </a:p>
        </p:txBody>
      </p:sp>
      <p:pic>
        <p:nvPicPr>
          <p:cNvPr id="10" name="Content Placeholder 9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3FCE19D2-7501-4601-62AB-9A4C49A4E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221" y="1507278"/>
            <a:ext cx="6776152" cy="4843117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15995A-1343-F2FA-ADF9-0708FD2ECBFA}"/>
              </a:ext>
            </a:extLst>
          </p:cNvPr>
          <p:cNvSpPr txBox="1"/>
          <p:nvPr/>
        </p:nvSpPr>
        <p:spPr>
          <a:xfrm>
            <a:off x="501227" y="1598507"/>
            <a:ext cx="42265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This chart shows that the change in our outcome across age differs between each 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We do not have to restrict our model to only have varying intercepts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Can allow slopes to vary for age!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338113-51A9-3AD4-59F5-28CA09FF7A2B}"/>
              </a:ext>
            </a:extLst>
          </p:cNvPr>
          <p:cNvSpPr txBox="1"/>
          <p:nvPr/>
        </p:nvSpPr>
        <p:spPr>
          <a:xfrm>
            <a:off x="10852573" y="2829537"/>
            <a:ext cx="1002453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  <a:p>
            <a:r>
              <a:rPr lang="en-US" sz="1400" dirty="0"/>
              <a:t>2</a:t>
            </a:r>
          </a:p>
          <a:p>
            <a:r>
              <a:rPr lang="en-US" sz="1400" dirty="0"/>
              <a:t>3</a:t>
            </a:r>
          </a:p>
          <a:p>
            <a:r>
              <a:rPr lang="en-US" sz="1400" dirty="0"/>
              <a:t>4</a:t>
            </a:r>
          </a:p>
          <a:p>
            <a:r>
              <a:rPr lang="en-US" sz="1400" dirty="0"/>
              <a:t>5</a:t>
            </a:r>
          </a:p>
          <a:p>
            <a:r>
              <a:rPr lang="en-US" sz="1400" dirty="0"/>
              <a:t>6</a:t>
            </a:r>
          </a:p>
          <a:p>
            <a:r>
              <a:rPr lang="en-US" sz="1400" dirty="0"/>
              <a:t>7</a:t>
            </a:r>
          </a:p>
          <a:p>
            <a:r>
              <a:rPr lang="en-US" sz="1400" dirty="0"/>
              <a:t>8</a:t>
            </a:r>
          </a:p>
          <a:p>
            <a:r>
              <a:rPr lang="en-US" sz="1400" dirty="0"/>
              <a:t>9</a:t>
            </a:r>
          </a:p>
          <a:p>
            <a:r>
              <a:rPr lang="en-US" sz="1400" dirty="0"/>
              <a:t>10</a:t>
            </a:r>
          </a:p>
          <a:p>
            <a:r>
              <a:rPr lang="en-US" sz="1400" dirty="0"/>
              <a:t>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6BDF33-7D3C-FFC1-83E3-97211A138A18}"/>
              </a:ext>
            </a:extLst>
          </p:cNvPr>
          <p:cNvSpPr txBox="1"/>
          <p:nvPr/>
        </p:nvSpPr>
        <p:spPr>
          <a:xfrm>
            <a:off x="5390553" y="1552188"/>
            <a:ext cx="646447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Variation between countries in change of disease prevalence across different age categories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B277D6-5097-3DD7-47AB-6A6AF2D18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F6F5-69BB-4D49-AA58-01D7F5C6DB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54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FFBD129B4424F90691339E55B5A7E" ma:contentTypeVersion="20" ma:contentTypeDescription="Create a new document." ma:contentTypeScope="" ma:versionID="b29d7386760d3ed5692d77b26a8bcca5">
  <xsd:schema xmlns:xsd="http://www.w3.org/2001/XMLSchema" xmlns:xs="http://www.w3.org/2001/XMLSchema" xmlns:p="http://schemas.microsoft.com/office/2006/metadata/properties" xmlns:ns1="http://schemas.microsoft.com/sharepoint/v3" xmlns:ns2="a09baf1e-45c8-4993-a8ef-9209070ee381" xmlns:ns3="440d2437-d853-4db3-bdda-a2b2af628fb2" targetNamespace="http://schemas.microsoft.com/office/2006/metadata/properties" ma:root="true" ma:fieldsID="1d0d142bd0a56e87ada0895bdc35cecf" ns1:_="" ns2:_="" ns3:_="">
    <xsd:import namespace="http://schemas.microsoft.com/sharepoint/v3"/>
    <xsd:import namespace="a09baf1e-45c8-4993-a8ef-9209070ee381"/>
    <xsd:import namespace="440d2437-d853-4db3-bdda-a2b2af628f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baf1e-45c8-4993-a8ef-9209070ee3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309525f-9825-49e9-9d9c-1d74682eb4ab}" ma:internalName="TaxCatchAll" ma:showField="CatchAllData" ma:web="a09baf1e-45c8-4993-a8ef-9209070ee3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d2437-d853-4db3-bdda-a2b2af628f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b4420a8-2ab6-4cc0-9a2f-4ec41633a6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0D1B75-BF02-40BD-9AC9-B80A07396CC8}"/>
</file>

<file path=customXml/itemProps2.xml><?xml version="1.0" encoding="utf-8"?>
<ds:datastoreItem xmlns:ds="http://schemas.openxmlformats.org/officeDocument/2006/customXml" ds:itemID="{9CB85344-AD76-4346-AE5E-46C18117BDF9}"/>
</file>

<file path=docProps/app.xml><?xml version="1.0" encoding="utf-8"?>
<Properties xmlns="http://schemas.openxmlformats.org/officeDocument/2006/extended-properties" xmlns:vt="http://schemas.openxmlformats.org/officeDocument/2006/docPropsVTypes">
  <TotalTime>20405</TotalTime>
  <Words>1841</Words>
  <Application>Microsoft Office PowerPoint</Application>
  <PresentationFormat>Widescreen</PresentationFormat>
  <Paragraphs>211</Paragraphs>
  <Slides>19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Aptos Display</vt:lpstr>
      <vt:lpstr>Arial</vt:lpstr>
      <vt:lpstr>Cambria Math</vt:lpstr>
      <vt:lpstr>Courier New</vt:lpstr>
      <vt:lpstr>Lato</vt:lpstr>
      <vt:lpstr>Times New Roman</vt:lpstr>
      <vt:lpstr>Office Theme</vt:lpstr>
      <vt:lpstr>Fitting multilevel models using STEPS data from multiple countries for estimating health outcomes</vt:lpstr>
      <vt:lpstr>What is HPACC and STEPS ?</vt:lpstr>
      <vt:lpstr>Motivation for study</vt:lpstr>
      <vt:lpstr>Set up for model: Expansion Estimator</vt:lpstr>
      <vt:lpstr>Set up</vt:lpstr>
      <vt:lpstr>Do the weights have an impact on our estimates?</vt:lpstr>
      <vt:lpstr>Do the weights have an impact on covariates?</vt:lpstr>
      <vt:lpstr>How to best accommodate grouping in data?</vt:lpstr>
      <vt:lpstr>Additional variation between countries</vt:lpstr>
      <vt:lpstr>Model fitting &amp; predictions</vt:lpstr>
      <vt:lpstr>Comparison of model parameters</vt:lpstr>
      <vt:lpstr>Comparison between multilevel models</vt:lpstr>
      <vt:lpstr>Weighted predictions for fixed effect models</vt:lpstr>
      <vt:lpstr>Weighted predictions for mixed effect models</vt:lpstr>
      <vt:lpstr>Summary</vt:lpstr>
      <vt:lpstr>References</vt:lpstr>
      <vt:lpstr>For those further interested:</vt:lpstr>
      <vt:lpstr>Is it possible to estimate the weighted posterior?</vt:lpstr>
      <vt:lpstr>Weighted Pseudo Log-Likelihood Estimation (PMLE)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Timothy Raxworthy</dc:creator>
  <cp:lastModifiedBy>Raxworthy, Timothy</cp:lastModifiedBy>
  <cp:revision>12</cp:revision>
  <dcterms:created xsi:type="dcterms:W3CDTF">2024-07-20T14:01:48Z</dcterms:created>
  <dcterms:modified xsi:type="dcterms:W3CDTF">2024-08-05T18:18:19Z</dcterms:modified>
</cp:coreProperties>
</file>